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310" r:id="rId4"/>
    <p:sldId id="303" r:id="rId5"/>
    <p:sldId id="306" r:id="rId6"/>
    <p:sldId id="305" r:id="rId7"/>
    <p:sldId id="298" r:id="rId8"/>
    <p:sldId id="307" r:id="rId9"/>
    <p:sldId id="308" r:id="rId10"/>
    <p:sldId id="309" r:id="rId11"/>
    <p:sldId id="293" r:id="rId12"/>
    <p:sldId id="294" r:id="rId13"/>
    <p:sldId id="295" r:id="rId14"/>
    <p:sldId id="302" r:id="rId15"/>
    <p:sldId id="311" r:id="rId16"/>
    <p:sldId id="296" r:id="rId17"/>
    <p:sldId id="299" r:id="rId18"/>
    <p:sldId id="300" r:id="rId19"/>
    <p:sldId id="297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ué Meneses Díaz" initials="JMD" lastIdx="1" clrIdx="0">
    <p:extLst>
      <p:ext uri="{19B8F6BF-5375-455C-9EA6-DF929625EA0E}">
        <p15:presenceInfo xmlns:p15="http://schemas.microsoft.com/office/powerpoint/2012/main" userId="b04c2315aa3d41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73B"/>
    <a:srgbClr val="1C1CF9"/>
    <a:srgbClr val="98B6C2"/>
    <a:srgbClr val="FAFAFA"/>
    <a:srgbClr val="FFFFFF"/>
    <a:srgbClr val="262626"/>
    <a:srgbClr val="243643"/>
    <a:srgbClr val="304D59"/>
    <a:srgbClr val="243A45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7396" autoAdjust="0"/>
  </p:normalViewPr>
  <p:slideViewPr>
    <p:cSldViewPr snapToGrid="0" snapToObjects="1">
      <p:cViewPr varScale="1">
        <p:scale>
          <a:sx n="90" d="100"/>
          <a:sy n="90" d="100"/>
        </p:scale>
        <p:origin x="136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4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ué Meneses Díaz" userId="48cefaa5-69de-4295-84f4-1500257aaef7" providerId="ADAL" clId="{C72FDC1B-4773-46B3-83DC-38E0C0B5B022}"/>
    <pc:docChg chg="custSel modSld">
      <pc:chgData name="Josué Meneses Díaz" userId="48cefaa5-69de-4295-84f4-1500257aaef7" providerId="ADAL" clId="{C72FDC1B-4773-46B3-83DC-38E0C0B5B022}" dt="2024-03-20T00:30:14.936" v="65" actId="729"/>
      <pc:docMkLst>
        <pc:docMk/>
      </pc:docMkLst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2161862477" sldId="293"/>
        </pc:sldMkLst>
      </pc:sldChg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249139257" sldId="294"/>
        </pc:sldMkLst>
      </pc:sldChg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322660991" sldId="295"/>
        </pc:sldMkLst>
      </pc:sldChg>
      <pc:sldChg chg="modNotesTx">
        <pc:chgData name="Josué Meneses Díaz" userId="48cefaa5-69de-4295-84f4-1500257aaef7" providerId="ADAL" clId="{C72FDC1B-4773-46B3-83DC-38E0C0B5B022}" dt="2024-03-20T00:15:51.165" v="35" actId="5793"/>
        <pc:sldMkLst>
          <pc:docMk/>
          <pc:sldMk cId="493180524" sldId="298"/>
        </pc:sldMkLst>
      </pc:sldChg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85073490" sldId="302"/>
        </pc:sldMkLst>
      </pc:sldChg>
      <pc:sldChg chg="modNotesTx">
        <pc:chgData name="Josué Meneses Díaz" userId="48cefaa5-69de-4295-84f4-1500257aaef7" providerId="ADAL" clId="{C72FDC1B-4773-46B3-83DC-38E0C0B5B022}" dt="2024-03-20T00:20:09.090" v="64" actId="20577"/>
        <pc:sldMkLst>
          <pc:docMk/>
          <pc:sldMk cId="4213675205" sldId="305"/>
        </pc:sldMkLst>
      </pc:sldChg>
      <pc:sldChg chg="modNotesTx">
        <pc:chgData name="Josué Meneses Díaz" userId="48cefaa5-69de-4295-84f4-1500257aaef7" providerId="ADAL" clId="{C72FDC1B-4773-46B3-83DC-38E0C0B5B022}" dt="2024-03-20T00:19:28.038" v="61" actId="20577"/>
        <pc:sldMkLst>
          <pc:docMk/>
          <pc:sldMk cId="649294159" sldId="306"/>
        </pc:sldMkLst>
      </pc:sldChg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3580185225" sldId="309"/>
        </pc:sldMkLst>
      </pc:sldChg>
      <pc:sldChg chg="mod modShow">
        <pc:chgData name="Josué Meneses Díaz" userId="48cefaa5-69de-4295-84f4-1500257aaef7" providerId="ADAL" clId="{C72FDC1B-4773-46B3-83DC-38E0C0B5B022}" dt="2024-03-20T00:30:14.936" v="65" actId="729"/>
        <pc:sldMkLst>
          <pc:docMk/>
          <pc:sldMk cId="446536910" sldId="3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9D9A3-6AD0-4C7D-A17B-441070370095}" type="datetimeFigureOut">
              <a:rPr lang="es-CL" smtClean="0"/>
              <a:t>08-04-2024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5FC93-B29F-41F1-A4D9-E7914667CA3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268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5579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237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Protoboard</a:t>
            </a:r>
            <a:r>
              <a:rPr lang="es-CL" dirty="0"/>
              <a:t> o placa de prototipado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40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CL" dirty="0"/>
              <a:t>Izquierda problemas:</a:t>
            </a:r>
          </a:p>
          <a:p>
            <a:pPr marL="628650" lvl="1" indent="-171450">
              <a:buFontTx/>
              <a:buChar char="-"/>
            </a:pPr>
            <a:r>
              <a:rPr lang="es-CL" dirty="0"/>
              <a:t>Colores utilizados</a:t>
            </a:r>
          </a:p>
          <a:p>
            <a:pPr marL="628650" lvl="1" indent="-171450">
              <a:buFontTx/>
              <a:buChar char="-"/>
            </a:pPr>
            <a:r>
              <a:rPr lang="es-CL" dirty="0"/>
              <a:t>Es difícil encontrar problemas de conexión o corto al </a:t>
            </a:r>
            <a:r>
              <a:rPr lang="es-CL" dirty="0" err="1"/>
              <a:t>debug</a:t>
            </a:r>
            <a:r>
              <a:rPr lang="es-CL" dirty="0"/>
              <a:t>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651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Ver ejemplo de </a:t>
            </a:r>
            <a:r>
              <a:rPr lang="es-CL"/>
              <a:t>Fritzing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502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80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L" dirty="0"/>
          </a:p>
          <a:p>
            <a:pPr marL="171450" indent="-171450">
              <a:buFontTx/>
              <a:buChar char="-"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872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CL" dirty="0"/>
              <a:t>Naturaleza binaria de los sistemas</a:t>
            </a:r>
          </a:p>
          <a:p>
            <a:pPr marL="628650" lvl="1" indent="-171450">
              <a:buFontTx/>
              <a:buChar char="-"/>
            </a:pPr>
            <a:r>
              <a:rPr lang="es-CL" dirty="0"/>
              <a:t>1 y 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14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- TTL: 2V alto y 0.8V bajo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772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- TTL: 2.2V alto y 0.8V bajo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38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CL" dirty="0"/>
              <a:t>Periódicas conocidas como reloj</a:t>
            </a:r>
          </a:p>
          <a:p>
            <a:pPr marL="171450" indent="-171450">
              <a:buFontTx/>
              <a:buChar char="-"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63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125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 = 100 </a:t>
            </a:r>
            <a:r>
              <a:rPr lang="es-CL" dirty="0" err="1"/>
              <a:t>hz</a:t>
            </a:r>
            <a:endParaRPr lang="es-CL" dirty="0"/>
          </a:p>
          <a:p>
            <a:r>
              <a:rPr lang="es-CL" dirty="0" err="1"/>
              <a:t>Duty</a:t>
            </a:r>
            <a:r>
              <a:rPr lang="es-CL" dirty="0"/>
              <a:t> </a:t>
            </a:r>
            <a:r>
              <a:rPr lang="es-CL" dirty="0" err="1"/>
              <a:t>cycle</a:t>
            </a:r>
            <a:r>
              <a:rPr lang="es-CL" dirty="0"/>
              <a:t> = 10%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98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CL" dirty="0"/>
          </a:p>
          <a:p>
            <a:pPr marL="171450" indent="-171450">
              <a:buFontTx/>
              <a:buChar char="-"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5FC93-B29F-41F1-A4D9-E7914667CA34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667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93102"/>
            <a:ext cx="10363200" cy="97472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304D59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048252"/>
            <a:ext cx="8534400" cy="67070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304D59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ángulo 14"/>
          <p:cNvSpPr/>
          <p:nvPr/>
        </p:nvSpPr>
        <p:spPr>
          <a:xfrm>
            <a:off x="914400" y="3748669"/>
            <a:ext cx="10363200" cy="3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914400" y="3323581"/>
            <a:ext cx="325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4D59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Universidad de Santiago de Chile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680E2D-A060-426E-80B4-6B882581BABF}"/>
              </a:ext>
            </a:extLst>
          </p:cNvPr>
          <p:cNvSpPr/>
          <p:nvPr/>
        </p:nvSpPr>
        <p:spPr>
          <a:xfrm>
            <a:off x="0" y="-28413"/>
            <a:ext cx="12192000" cy="974724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2517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62BEB1-7B29-4BAC-8B48-10A147F1A42A}"/>
              </a:ext>
            </a:extLst>
          </p:cNvPr>
          <p:cNvSpPr/>
          <p:nvPr/>
        </p:nvSpPr>
        <p:spPr>
          <a:xfrm>
            <a:off x="0" y="0"/>
            <a:ext cx="12192000" cy="949569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9C7531-5490-48CC-82EC-3580AEA6A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74"/>
            <a:ext cx="7315200" cy="46805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1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F30ABA-6BFD-4C8C-A4E2-2A730B48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77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82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4501"/>
            <a:ext cx="5384800" cy="4860000"/>
          </a:xfrm>
        </p:spPr>
        <p:txBody>
          <a:bodyPr>
            <a:normAutofit/>
          </a:bodyPr>
          <a:lstStyle>
            <a:lvl1pPr>
              <a:defRPr sz="2400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>
              <a:defRPr sz="2000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24501"/>
            <a:ext cx="5384800" cy="4860000"/>
          </a:xfrm>
        </p:spPr>
        <p:txBody>
          <a:bodyPr>
            <a:normAutofit/>
          </a:bodyPr>
          <a:lstStyle>
            <a:lvl1pPr>
              <a:defRPr sz="2400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>
              <a:defRPr sz="2000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F30ABA-6BFD-4C8C-A4E2-2A730B48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939802"/>
            <a:ext cx="4011084" cy="52083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65B64F9-9C06-4BFC-9CC7-D62D4572BDE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73085" y="5193412"/>
            <a:ext cx="6809314" cy="9327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196154-C9D3-4C78-BECE-D1091968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>
              <a:defRPr u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D74A7F3F-C231-4039-8494-F902CE8BAA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3085" y="949968"/>
            <a:ext cx="6809315" cy="4176069"/>
          </a:xfr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1021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196154-C9D3-4C78-BECE-D1091968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>
              <a:defRPr u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CDD9A-B6E8-4A23-A02E-1FA68D59E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743" y="929959"/>
            <a:ext cx="1096765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59A52E2-E196-4AD5-BE25-3CACC715C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63337"/>
            <a:ext cx="10972799" cy="44427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62BEB1-7B29-4BAC-8B48-10A147F1A42A}"/>
              </a:ext>
            </a:extLst>
          </p:cNvPr>
          <p:cNvSpPr/>
          <p:nvPr userDrawn="1"/>
        </p:nvSpPr>
        <p:spPr>
          <a:xfrm>
            <a:off x="0" y="0"/>
            <a:ext cx="12192000" cy="949569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9C7531-5490-48CC-82EC-3580AEA6A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9680"/>
            <a:ext cx="10972800" cy="4860000"/>
          </a:xfrm>
        </p:spPr>
        <p:txBody>
          <a:bodyPr>
            <a:normAutofit/>
          </a:bodyPr>
          <a:lstStyle>
            <a:lvl1pPr>
              <a:defRPr sz="2400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>
              <a:defRPr sz="2000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82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400" y="1249200"/>
            <a:ext cx="5384800" cy="48600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23373B"/>
                </a:solidFill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>
              <a:defRPr sz="2000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9200"/>
            <a:ext cx="5384800" cy="4860000"/>
          </a:xfrm>
        </p:spPr>
        <p:txBody>
          <a:bodyPr>
            <a:normAutofit/>
          </a:bodyPr>
          <a:lstStyle>
            <a:lvl1pPr>
              <a:defRPr sz="2400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>
              <a:defRPr sz="2000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>
              <a:defRPr sz="1600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5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23373B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6EC933-7FF6-4AA7-971B-A9B1C1A350E7}"/>
              </a:ext>
            </a:extLst>
          </p:cNvPr>
          <p:cNvSpPr/>
          <p:nvPr/>
        </p:nvSpPr>
        <p:spPr>
          <a:xfrm>
            <a:off x="0" y="-28413"/>
            <a:ext cx="12192000" cy="974724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664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inverted colors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6EC933-7FF6-4AA7-971B-A9B1C1A350E7}"/>
              </a:ext>
            </a:extLst>
          </p:cNvPr>
          <p:cNvSpPr/>
          <p:nvPr/>
        </p:nvSpPr>
        <p:spPr>
          <a:xfrm>
            <a:off x="0" y="-28413"/>
            <a:ext cx="12192000" cy="1500186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0938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wo columns with tw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91971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596599"/>
            <a:ext cx="5386917" cy="45295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1971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96599"/>
            <a:ext cx="5389033" cy="45295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049B74-EB33-49E5-A21C-5BC17B1D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lumn and imagen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939802"/>
            <a:ext cx="4011084" cy="52083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65B64F9-9C06-4BFC-9CC7-D62D4572BDE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773085" y="5193412"/>
            <a:ext cx="6809314" cy="9327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196154-C9D3-4C78-BECE-D1091968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>
              <a:defRPr u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D74A7F3F-C231-4039-8494-F902CE8BAA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73085" y="949968"/>
            <a:ext cx="6809315" cy="4176069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2319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196154-C9D3-4C78-BECE-D1091968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>
              <a:defRPr u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CDD9A-B6E8-4A23-A02E-1FA68D59E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743" y="929959"/>
            <a:ext cx="1096765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59A52E2-E196-4AD5-BE25-3CACC715C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17085"/>
            <a:ext cx="10972799" cy="44889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4750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B196154-C9D3-4C78-BECE-D1091968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658"/>
            <a:ext cx="10972800" cy="886253"/>
          </a:xfrm>
          <a:prstGeom prst="rect">
            <a:avLst/>
          </a:prstGeom>
        </p:spPr>
        <p:txBody>
          <a:bodyPr/>
          <a:lstStyle>
            <a:lvl1pPr>
              <a:defRPr u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CDD9A-B6E8-4A23-A02E-1FA68D59E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743" y="929959"/>
            <a:ext cx="1096765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59A52E2-E196-4AD5-BE25-3CACC715C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17085"/>
            <a:ext cx="5408022" cy="45024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37F2929-6A18-4BAD-AA36-EE60744758F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74379" y="1617085"/>
            <a:ext cx="5408022" cy="44889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4728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63041"/>
            <a:ext cx="10972800" cy="466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62BB58-BBA5-489A-B1EA-90E2271CBB81}"/>
              </a:ext>
            </a:extLst>
          </p:cNvPr>
          <p:cNvSpPr/>
          <p:nvPr/>
        </p:nvSpPr>
        <p:spPr>
          <a:xfrm>
            <a:off x="0" y="0"/>
            <a:ext cx="12192000" cy="872739"/>
          </a:xfrm>
          <a:prstGeom prst="rect">
            <a:avLst/>
          </a:prstGeom>
          <a:solidFill>
            <a:srgbClr val="23373B"/>
          </a:solidFill>
          <a:ln>
            <a:solidFill>
              <a:srgbClr val="2337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72AA3B3-8196-4D73-8E74-BE65D0B2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9560"/>
            <a:ext cx="10972800" cy="8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465516-4936-4CE4-B431-86F11CCEBA27}"/>
              </a:ext>
            </a:extLst>
          </p:cNvPr>
          <p:cNvSpPr/>
          <p:nvPr userDrawn="1"/>
        </p:nvSpPr>
        <p:spPr>
          <a:xfrm>
            <a:off x="0" y="0"/>
            <a:ext cx="12192000" cy="872739"/>
          </a:xfrm>
          <a:prstGeom prst="rect">
            <a:avLst/>
          </a:prstGeom>
          <a:solidFill>
            <a:srgbClr val="23373B"/>
          </a:solidFill>
          <a:ln>
            <a:solidFill>
              <a:srgbClr val="23373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345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52" r:id="rId13"/>
    <p:sldLayoutId id="2147483654" r:id="rId14"/>
    <p:sldLayoutId id="2147483660" r:id="rId15"/>
    <p:sldLayoutId id="2147483656" r:id="rId16"/>
    <p:sldLayoutId id="214748365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FFFFFF"/>
          </a:solidFill>
          <a:latin typeface="Fira Sans Book" panose="020B0503050000020004"/>
          <a:ea typeface="Fira Sans Book" panose="020B0503050000020004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43643"/>
          </a:solidFill>
          <a:latin typeface="Fira Sans Book" panose="020B0503050000020004" pitchFamily="34" charset="0"/>
          <a:ea typeface="Fira Sans Book" panose="020B0503050000020004" pitchFamily="34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43643"/>
          </a:solidFill>
          <a:latin typeface="Fira Sans Book" panose="020B0503050000020004" pitchFamily="34" charset="0"/>
          <a:ea typeface="Fira Sans Book" panose="020B0503050000020004" pitchFamily="34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43643"/>
          </a:solidFill>
          <a:latin typeface="Fira Sans Book" panose="020B0503050000020004" pitchFamily="34" charset="0"/>
          <a:ea typeface="Fira Sans Book" panose="020B0503050000020004" pitchFamily="34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43643"/>
          </a:solidFill>
          <a:latin typeface="Fira Sans Book" panose="020B0503050000020004" pitchFamily="34" charset="0"/>
          <a:ea typeface="Fira Sans Book" panose="020B0503050000020004" pitchFamily="34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243643"/>
          </a:solidFill>
          <a:latin typeface="Fira Sans Book" panose="020B0503050000020004" pitchFamily="34" charset="0"/>
          <a:ea typeface="Fira Sans Book" panose="020B0503050000020004" pitchFamily="34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k.com/en/oscilloscope/tds1001b-manual/tds1000b-and-tds2000b-se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hyperlink" Target="https://forum.arduino.cc/t/good-quality-breadboards/53953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ysics.udel.edu/~watson/phys345/Fall1998/lab/counter-ic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G:\Mi%20unidad\Universidad\docencia\Electr&#243;nica%20Digital%20y%20Microcontroladores\2022\guias\v2\circ\lab1_CI555.fzz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fritzing.org/download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ritzing.org/" TargetMode="External"/><Relationship Id="rId2" Type="http://schemas.openxmlformats.org/officeDocument/2006/relationships/hyperlink" Target="https://www.physics.udel.edu/~watson/phys345/Fall1998/lab/counter-ic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forum.arduino.cc/t/good-quality-breadboards/53953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18954"/>
            <a:ext cx="10363200" cy="1470025"/>
          </a:xfrm>
        </p:spPr>
        <p:txBody>
          <a:bodyPr>
            <a:normAutofit/>
          </a:bodyPr>
          <a:lstStyle/>
          <a:p>
            <a:pPr lvl="0" algn="l"/>
            <a:r>
              <a:rPr lang="es-MX" sz="3600" dirty="0"/>
              <a:t>Lab.1 -  Osciloscopio y circuito oscilador.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794731"/>
            <a:ext cx="8534400" cy="67612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MX" sz="1800" dirty="0"/>
              <a:t>Josué Meneses Díaz</a:t>
            </a:r>
            <a:endParaRPr sz="1800" dirty="0"/>
          </a:p>
        </p:txBody>
      </p:sp>
      <p:sp>
        <p:nvSpPr>
          <p:cNvPr id="7" name="Marcador de fecha 4">
            <a:extLst>
              <a:ext uri="{FF2B5EF4-FFF2-40B4-BE49-F238E27FC236}">
                <a16:creationId xmlns:a16="http://schemas.microsoft.com/office/drawing/2014/main" id="{380044E2-8462-40D8-9CE3-BA72C6F41540}"/>
              </a:ext>
            </a:extLst>
          </p:cNvPr>
          <p:cNvSpPr txBox="1">
            <a:spLocks/>
          </p:cNvSpPr>
          <p:nvPr/>
        </p:nvSpPr>
        <p:spPr>
          <a:xfrm>
            <a:off x="914400" y="487392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s-CL" sz="1800" dirty="0">
                <a:solidFill>
                  <a:srgbClr val="304D59"/>
                </a:solidFill>
                <a:latin typeface="Fira Sans Book" panose="020B0503050000020004" pitchFamily="34" charset="0"/>
              </a:rPr>
              <a:t>20-03-2024</a:t>
            </a:r>
            <a:endParaRPr lang="en-US" sz="1800" dirty="0">
              <a:solidFill>
                <a:srgbClr val="304D59"/>
              </a:solidFill>
              <a:latin typeface="Fira Sans Book" panose="020B05030500000200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9"/>
    </mc:Choice>
    <mc:Fallback xmlns="">
      <p:transition spd="slow" advTm="13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10BAE1B-12A8-4DD9-881E-4FAAA4DC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Instrumentos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CE8D818-80F7-4604-87B5-8AFD39538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9A349F-2E25-40B0-A83D-1C057EF1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894827-F22C-4B82-A99E-8AF8F542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8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b="0" i="0" dirty="0">
                <a:solidFill>
                  <a:srgbClr val="FAFAFA"/>
                </a:solidFill>
                <a:effectLst/>
                <a:latin typeface="Fira Sans" panose="020B0503050000020004" pitchFamily="34" charset="0"/>
              </a:rPr>
              <a:t>Osciloscopio digital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B904D03-7BAD-45AF-AD2F-B6E040A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DECDA8-796F-4083-8B46-DF242A08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11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A04B5D-8B8D-49F9-AF09-34DC5C0F878A}"/>
              </a:ext>
            </a:extLst>
          </p:cNvPr>
          <p:cNvSpPr txBox="1"/>
          <p:nvPr/>
        </p:nvSpPr>
        <p:spPr>
          <a:xfrm>
            <a:off x="3861881" y="6094741"/>
            <a:ext cx="48054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>
                <a:effectLst/>
                <a:latin typeface="Fira Sans" panose="020B0503050000020004" pitchFamily="34" charset="0"/>
              </a:rPr>
              <a:t>Floyd, Thomas L. </a:t>
            </a:r>
            <a:r>
              <a:rPr lang="es-CL" sz="1050" i="1" dirty="0">
                <a:effectLst/>
                <a:latin typeface="Fira Sans" panose="020B0503050000020004" pitchFamily="34" charset="0"/>
              </a:rPr>
              <a:t>Fundamentos de Sistemas digitales</a:t>
            </a:r>
            <a:r>
              <a:rPr lang="es-CL" sz="1050" dirty="0">
                <a:effectLst/>
                <a:latin typeface="Fira Sans" panose="020B0503050000020004" pitchFamily="34" charset="0"/>
              </a:rPr>
              <a:t>. Prentice Hall, 2006.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87D25301-5AD5-48BC-8797-BB3E0E449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37" y="1589088"/>
            <a:ext cx="10829925" cy="4181475"/>
          </a:xfrm>
        </p:spPr>
      </p:pic>
    </p:spTree>
    <p:extLst>
      <p:ext uri="{BB962C8B-B14F-4D97-AF65-F5344CB8AC3E}">
        <p14:creationId xmlns:p14="http://schemas.microsoft.com/office/powerpoint/2010/main" val="216186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9"/>
    </mc:Choice>
    <mc:Fallback xmlns="">
      <p:transition spd="slow" advTm="476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64EA417-26F9-472F-AEB0-7A35A181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Osciloscopio Digital - Partes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CDCDC-D685-4F5E-8EA7-D40C78E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60793A-FEDC-4156-825F-856598B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12</a:t>
            </a:fld>
            <a:endParaRPr lang="en-US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51C9AE34-540E-45B5-B367-6301ED946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400" y="1249200"/>
            <a:ext cx="4229071" cy="4860000"/>
          </a:xfrm>
        </p:spPr>
        <p:txBody>
          <a:bodyPr/>
          <a:lstStyle/>
          <a:p>
            <a:r>
              <a:rPr lang="es-CL" dirty="0"/>
              <a:t>Control vertical</a:t>
            </a:r>
          </a:p>
          <a:p>
            <a:r>
              <a:rPr lang="es-CL" dirty="0"/>
              <a:t>Control Horizontal</a:t>
            </a:r>
          </a:p>
          <a:p>
            <a:r>
              <a:rPr lang="es-CL" dirty="0" err="1"/>
              <a:t>Trigger</a:t>
            </a:r>
            <a:endParaRPr lang="es-CL" dirty="0"/>
          </a:p>
          <a:p>
            <a:r>
              <a:rPr lang="es-CL" dirty="0"/>
              <a:t>Acoplamiento </a:t>
            </a:r>
          </a:p>
          <a:p>
            <a:pPr lvl="1"/>
            <a:r>
              <a:rPr lang="es-CL" dirty="0"/>
              <a:t>AC</a:t>
            </a:r>
          </a:p>
          <a:p>
            <a:pPr lvl="1"/>
            <a:r>
              <a:rPr lang="es-CL" dirty="0"/>
              <a:t>DC</a:t>
            </a:r>
          </a:p>
          <a:p>
            <a:pPr lvl="1"/>
            <a:r>
              <a:rPr lang="es-CL" dirty="0"/>
              <a:t>GND</a:t>
            </a:r>
          </a:p>
          <a:p>
            <a:r>
              <a:rPr lang="es-CL" dirty="0"/>
              <a:t>Sonda </a:t>
            </a:r>
          </a:p>
          <a:p>
            <a:pPr lvl="1"/>
            <a:r>
              <a:rPr lang="es-CL" dirty="0"/>
              <a:t>Atenuación x1</a:t>
            </a:r>
          </a:p>
          <a:p>
            <a:pPr lvl="1"/>
            <a:r>
              <a:rPr lang="es-CL" dirty="0"/>
              <a:t>Atenuación x10</a:t>
            </a:r>
          </a:p>
          <a:p>
            <a:endParaRPr lang="es-CL" dirty="0"/>
          </a:p>
        </p:txBody>
      </p:sp>
      <p:pic>
        <p:nvPicPr>
          <p:cNvPr id="12" name="Marcador de contenido 6">
            <a:extLst>
              <a:ext uri="{FF2B5EF4-FFF2-40B4-BE49-F238E27FC236}">
                <a16:creationId xmlns:a16="http://schemas.microsoft.com/office/drawing/2014/main" id="{DFAD1845-8082-49AD-BF13-4EDF3F912D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200" y="1654667"/>
            <a:ext cx="6756501" cy="4049066"/>
          </a:xfr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A892F75-9CEE-4E37-A3E9-2A6739EEB7CC}"/>
              </a:ext>
            </a:extLst>
          </p:cNvPr>
          <p:cNvSpPr txBox="1"/>
          <p:nvPr/>
        </p:nvSpPr>
        <p:spPr>
          <a:xfrm>
            <a:off x="6598910" y="5927911"/>
            <a:ext cx="39707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>
                <a:effectLst/>
                <a:latin typeface="Fira Sans" panose="020B0503050000020004" pitchFamily="34" charset="0"/>
              </a:rPr>
              <a:t>Floyd, Thomas L. </a:t>
            </a:r>
            <a:r>
              <a:rPr lang="es-CL" sz="900" i="1" dirty="0">
                <a:effectLst/>
                <a:latin typeface="Fira Sans" panose="020B0503050000020004" pitchFamily="34" charset="0"/>
              </a:rPr>
              <a:t>Fundamentos de Sistemas digitales</a:t>
            </a:r>
            <a:r>
              <a:rPr lang="es-CL" sz="900" dirty="0">
                <a:effectLst/>
                <a:latin typeface="Fira Sans" panose="020B0503050000020004" pitchFamily="34" charset="0"/>
              </a:rPr>
              <a:t>. Prentice Hall, 2006.</a:t>
            </a:r>
          </a:p>
        </p:txBody>
      </p:sp>
    </p:spTree>
    <p:extLst>
      <p:ext uri="{BB962C8B-B14F-4D97-AF65-F5344CB8AC3E}">
        <p14:creationId xmlns:p14="http://schemas.microsoft.com/office/powerpoint/2010/main" val="24913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0288D-1B44-4D75-8C8C-680B15AF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Osciloscopio Digital – Esquema interno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4CBD98-00D3-47D1-8224-5004A6C7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C55E64-3E19-4526-944C-40DF6130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13</a:t>
            </a:fld>
            <a:endParaRPr lang="en-US"/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50EAD543-69F9-43B6-A681-F0C8D30CB51E}"/>
              </a:ext>
            </a:extLst>
          </p:cNvPr>
          <p:cNvSpPr txBox="1">
            <a:spLocks/>
          </p:cNvSpPr>
          <p:nvPr/>
        </p:nvSpPr>
        <p:spPr>
          <a:xfrm>
            <a:off x="608400" y="1249200"/>
            <a:ext cx="4229071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3373B"/>
                </a:solidFill>
                <a:latin typeface="Fira Sans Light" panose="020B0403050000020004" pitchFamily="34" charset="0"/>
                <a:ea typeface="Fira Sans Light" panose="020B0403050000020004" pitchFamily="34" charset="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43643"/>
                </a:solidFill>
                <a:latin typeface="Fira Sans Light" panose="020B0403050000020004" pitchFamily="34" charset="0"/>
                <a:ea typeface="Fira Sans Light" panose="020B0403050000020004" pitchFamily="34" charset="0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43643"/>
                </a:solidFill>
                <a:latin typeface="Fira Sans Light" panose="020B0403050000020004" pitchFamily="34" charset="0"/>
                <a:ea typeface="Fira Sans Light" panose="020B0403050000020004" pitchFamily="34" charset="0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3643"/>
                </a:solidFill>
                <a:latin typeface="Fira Sans Light" panose="020B0403050000020004" pitchFamily="34" charset="0"/>
                <a:ea typeface="Fira Sans Light" panose="020B0403050000020004" pitchFamily="34" charset="0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243643"/>
                </a:solidFill>
                <a:latin typeface="Fira Sans Light" panose="020B0403050000020004" pitchFamily="34" charset="0"/>
                <a:ea typeface="Fira Sans Light" panose="020B0403050000020004" pitchFamily="34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Control vertical</a:t>
            </a:r>
          </a:p>
          <a:p>
            <a:r>
              <a:rPr lang="es-CL" dirty="0"/>
              <a:t>Control Horizontal</a:t>
            </a:r>
          </a:p>
          <a:p>
            <a:r>
              <a:rPr lang="es-CL" dirty="0" err="1"/>
              <a:t>Trigger</a:t>
            </a:r>
            <a:endParaRPr lang="es-CL" dirty="0"/>
          </a:p>
          <a:p>
            <a:r>
              <a:rPr lang="es-CL" dirty="0"/>
              <a:t>Acoplamiento </a:t>
            </a:r>
          </a:p>
          <a:p>
            <a:pPr lvl="1"/>
            <a:r>
              <a:rPr lang="es-CL" dirty="0"/>
              <a:t>AC</a:t>
            </a:r>
          </a:p>
          <a:p>
            <a:pPr lvl="1"/>
            <a:r>
              <a:rPr lang="es-CL" dirty="0"/>
              <a:t>DC</a:t>
            </a:r>
          </a:p>
          <a:p>
            <a:pPr lvl="1"/>
            <a:r>
              <a:rPr lang="es-CL" dirty="0"/>
              <a:t>GND</a:t>
            </a:r>
          </a:p>
          <a:p>
            <a:r>
              <a:rPr lang="es-CL" dirty="0"/>
              <a:t>Sonda </a:t>
            </a:r>
          </a:p>
          <a:p>
            <a:pPr lvl="1"/>
            <a:r>
              <a:rPr lang="es-CL" dirty="0"/>
              <a:t>Atenuación x1</a:t>
            </a:r>
          </a:p>
          <a:p>
            <a:pPr lvl="1"/>
            <a:r>
              <a:rPr lang="es-CL" dirty="0"/>
              <a:t>Atenuación x10</a:t>
            </a:r>
          </a:p>
          <a:p>
            <a:endParaRPr lang="es-CL" dirty="0"/>
          </a:p>
        </p:txBody>
      </p:sp>
      <p:pic>
        <p:nvPicPr>
          <p:cNvPr id="14" name="Marcador de contenido 7">
            <a:extLst>
              <a:ext uri="{FF2B5EF4-FFF2-40B4-BE49-F238E27FC236}">
                <a16:creationId xmlns:a16="http://schemas.microsoft.com/office/drawing/2014/main" id="{ADF43B04-4821-423E-82F7-E25EB4ABB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7446" y="956250"/>
            <a:ext cx="7506511" cy="5445899"/>
          </a:xfr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45ACEEB-581A-4E9D-802C-804C9B71901D}"/>
              </a:ext>
            </a:extLst>
          </p:cNvPr>
          <p:cNvSpPr txBox="1"/>
          <p:nvPr/>
        </p:nvSpPr>
        <p:spPr>
          <a:xfrm>
            <a:off x="5340485" y="6260360"/>
            <a:ext cx="61478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50" dirty="0" err="1">
                <a:effectLst/>
                <a:latin typeface="Fira Sans" panose="020B0503050000020004" pitchFamily="34" charset="0"/>
              </a:rPr>
              <a:t>Buchla</a:t>
            </a:r>
            <a:r>
              <a:rPr lang="es-CL" sz="1050" dirty="0">
                <a:effectLst/>
                <a:latin typeface="Fira Sans" panose="020B0503050000020004" pitchFamily="34" charset="0"/>
              </a:rPr>
              <a:t>, David, Douglas A. </a:t>
            </a:r>
            <a:r>
              <a:rPr lang="es-CL" sz="1050" dirty="0" err="1">
                <a:effectLst/>
                <a:latin typeface="Fira Sans" panose="020B0503050000020004" pitchFamily="34" charset="0"/>
              </a:rPr>
              <a:t>Joksch</a:t>
            </a:r>
            <a:r>
              <a:rPr lang="es-CL" sz="1050" dirty="0">
                <a:effectLst/>
                <a:latin typeface="Fira Sans" panose="020B0503050000020004" pitchFamily="34" charset="0"/>
              </a:rPr>
              <a:t>, y Thomas L. Floyd. </a:t>
            </a:r>
            <a:r>
              <a:rPr lang="es-CL" sz="1050" i="1" dirty="0" err="1">
                <a:effectLst/>
                <a:latin typeface="Fira Sans" panose="020B0503050000020004" pitchFamily="34" charset="0"/>
              </a:rPr>
              <a:t>Experiments</a:t>
            </a:r>
            <a:r>
              <a:rPr lang="es-CL" sz="1050" i="1" dirty="0">
                <a:effectLst/>
                <a:latin typeface="Fira Sans" panose="020B0503050000020004" pitchFamily="34" charset="0"/>
              </a:rPr>
              <a:t> in Digital Fundamentals</a:t>
            </a:r>
            <a:r>
              <a:rPr lang="es-CL" sz="1050" dirty="0">
                <a:effectLst/>
                <a:latin typeface="Fira Sans" panose="020B0503050000020004" pitchFamily="34" charset="0"/>
              </a:rPr>
              <a:t>. 11.</a:t>
            </a:r>
            <a:r>
              <a:rPr lang="es-CL" sz="1050" baseline="30000" dirty="0">
                <a:effectLst/>
                <a:latin typeface="Fira Sans" panose="020B0503050000020004" pitchFamily="34" charset="0"/>
              </a:rPr>
              <a:t>a</a:t>
            </a:r>
            <a:r>
              <a:rPr lang="es-CL" sz="1050" dirty="0">
                <a:effectLst/>
                <a:latin typeface="Fira Sans" panose="020B0503050000020004" pitchFamily="34" charset="0"/>
              </a:rPr>
              <a:t> ed. Pearson, 2015.</a:t>
            </a:r>
          </a:p>
        </p:txBody>
      </p:sp>
    </p:spTree>
    <p:extLst>
      <p:ext uri="{BB962C8B-B14F-4D97-AF65-F5344CB8AC3E}">
        <p14:creationId xmlns:p14="http://schemas.microsoft.com/office/powerpoint/2010/main" val="3226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E450A-1045-4E2C-9784-69D8E32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Señal de </a:t>
            </a:r>
            <a:r>
              <a:rPr lang="es-CL" dirty="0" err="1"/>
              <a:t>trigger</a:t>
            </a:r>
            <a:endParaRPr lang="es-CL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AD49B44-F6D0-494B-8ED8-008AAF94E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1008" y="1271469"/>
            <a:ext cx="5331856" cy="4135791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74EF6D-619A-49CF-A636-6C0BA6C9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EE346F-F714-4EB3-9B1B-F9AA8A11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14</a:t>
            </a:fld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0C8297-E978-4895-A3FB-6EB9443B251A}"/>
              </a:ext>
            </a:extLst>
          </p:cNvPr>
          <p:cNvSpPr txBox="1"/>
          <p:nvPr/>
        </p:nvSpPr>
        <p:spPr>
          <a:xfrm>
            <a:off x="2896076" y="5796134"/>
            <a:ext cx="6141720" cy="320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3498850" algn="l"/>
              </a:tabLst>
            </a:pPr>
            <a:r>
              <a:rPr lang="en-US" sz="1050" dirty="0" err="1">
                <a:latin typeface="Fira Sans" panose="020B0503050000020004" pitchFamily="34" charset="0"/>
              </a:rPr>
              <a:t>Scherz</a:t>
            </a:r>
            <a:r>
              <a:rPr lang="en-US" sz="1050" dirty="0">
                <a:latin typeface="Fira Sans" panose="020B0503050000020004" pitchFamily="34" charset="0"/>
              </a:rPr>
              <a:t>, Paul, y Simon Monk. </a:t>
            </a:r>
            <a:r>
              <a:rPr lang="en-US" sz="1050" i="1" dirty="0">
                <a:latin typeface="Fira Sans" panose="020B0503050000020004" pitchFamily="34" charset="0"/>
              </a:rPr>
              <a:t>Practical electronics for inventors</a:t>
            </a:r>
            <a:r>
              <a:rPr lang="en-US" sz="1050" dirty="0">
                <a:latin typeface="Fira Sans" panose="020B0503050000020004" pitchFamily="34" charset="0"/>
              </a:rPr>
              <a:t>. McGraw-Hill Education, 2016.</a:t>
            </a:r>
          </a:p>
        </p:txBody>
      </p:sp>
    </p:spTree>
    <p:extLst>
      <p:ext uri="{BB962C8B-B14F-4D97-AF65-F5344CB8AC3E}">
        <p14:creationId xmlns:p14="http://schemas.microsoft.com/office/powerpoint/2010/main" val="8507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BB19-0277-4EE4-978C-30B0FB61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Revisar </a:t>
            </a:r>
            <a:r>
              <a:rPr lang="es-CL" dirty="0" err="1"/>
              <a:t>Datasheet</a:t>
            </a:r>
            <a:r>
              <a:rPr lang="es-CL" dirty="0"/>
              <a:t> del Osciloscopio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FAB453D-7CBF-4956-9E8C-D4CCAD492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Descargar manual de usuario del equipo</a:t>
            </a:r>
          </a:p>
          <a:p>
            <a:pPr marL="0" indent="0">
              <a:buNone/>
            </a:pPr>
            <a:endParaRPr lang="es-CL" dirty="0"/>
          </a:p>
          <a:p>
            <a:pPr marL="0" indent="0" algn="ctr">
              <a:buNone/>
            </a:pPr>
            <a:r>
              <a:rPr lang="en-US" sz="1800" dirty="0">
                <a:hlinkClick r:id="rId3"/>
              </a:rPr>
              <a:t>TDS1000B and TDS2000B Series Digital Storage Oscilloscopes User Manual - Tektronix &amp; Inc.</a:t>
            </a:r>
            <a:endParaRPr lang="es-CL" sz="1800" dirty="0"/>
          </a:p>
          <a:p>
            <a:endParaRPr lang="es-CL" dirty="0"/>
          </a:p>
          <a:p>
            <a:r>
              <a:rPr lang="es-CL" dirty="0"/>
              <a:t>Revisar:</a:t>
            </a:r>
          </a:p>
          <a:p>
            <a:pPr lvl="1"/>
            <a:r>
              <a:rPr lang="es-CL" b="1" dirty="0"/>
              <a:t>Normas de funcionamiento</a:t>
            </a:r>
          </a:p>
          <a:p>
            <a:pPr lvl="1"/>
            <a:r>
              <a:rPr lang="es-CL" b="1" dirty="0" err="1"/>
              <a:t>Functional</a:t>
            </a:r>
            <a:r>
              <a:rPr lang="es-CL" b="1" dirty="0"/>
              <a:t> </a:t>
            </a:r>
            <a:r>
              <a:rPr lang="es-CL" b="1" dirty="0" err="1"/>
              <a:t>Check</a:t>
            </a:r>
            <a:endParaRPr lang="es-CL" b="1" dirty="0"/>
          </a:p>
          <a:p>
            <a:pPr lvl="1"/>
            <a:r>
              <a:rPr lang="es-CL" b="1" dirty="0"/>
              <a:t>Manual Probe </a:t>
            </a:r>
            <a:r>
              <a:rPr lang="es-CL" b="1" dirty="0" err="1"/>
              <a:t>Compensation</a:t>
            </a:r>
            <a:endParaRPr lang="es-CL" b="1" dirty="0"/>
          </a:p>
          <a:p>
            <a:pPr lvl="1"/>
            <a:r>
              <a:rPr lang="es-CL" b="1" dirty="0"/>
              <a:t>Probe </a:t>
            </a:r>
            <a:r>
              <a:rPr lang="es-CL" b="1" dirty="0" err="1"/>
              <a:t>Attenuation</a:t>
            </a:r>
            <a:r>
              <a:rPr lang="es-CL" b="1" dirty="0"/>
              <a:t> </a:t>
            </a:r>
            <a:r>
              <a:rPr lang="es-CL" b="1" dirty="0" err="1"/>
              <a:t>Setting</a:t>
            </a:r>
            <a:endParaRPr lang="es-CL" b="1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038BA5-79BE-4ADA-8182-6EB0A9BE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91730B-23A9-4DE9-B8CC-3F5D89D8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3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7B3BA-0709-4C87-954F-939602C3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Protoboard</a:t>
            </a:r>
            <a:r>
              <a:rPr lang="es-CL" dirty="0"/>
              <a:t> - Uso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340AA9-A5A9-42C3-84D9-388679C5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87A65-EAE1-44FB-99E6-33CFD8FB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16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DDEE24-C14F-4CC8-941B-9967AFE7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83" y="1779211"/>
            <a:ext cx="9542834" cy="3299577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A9E7E0AA-F66E-43F7-ABAD-310132B06CA3}"/>
              </a:ext>
            </a:extLst>
          </p:cNvPr>
          <p:cNvGrpSpPr/>
          <p:nvPr/>
        </p:nvGrpSpPr>
        <p:grpSpPr>
          <a:xfrm>
            <a:off x="884017" y="2031777"/>
            <a:ext cx="10104023" cy="2716549"/>
            <a:chOff x="884017" y="2031777"/>
            <a:chExt cx="10104023" cy="271654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31313B4-BBAA-4F34-9C4B-6CA2E65E0ACD}"/>
                </a:ext>
              </a:extLst>
            </p:cNvPr>
            <p:cNvSpPr txBox="1"/>
            <p:nvPr/>
          </p:nvSpPr>
          <p:spPr>
            <a:xfrm>
              <a:off x="884017" y="4311608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>
                  <a:solidFill>
                    <a:srgbClr val="1C1CF9"/>
                  </a:solidFill>
                  <a:latin typeface="Fira Sans" panose="020B0503050000020004" pitchFamily="34" charset="0"/>
                </a:rPr>
                <a:t>GND</a:t>
              </a:r>
              <a:endParaRPr lang="es-CL" dirty="0">
                <a:solidFill>
                  <a:srgbClr val="1C1CF9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22B6FFD-6FA2-4CEF-8F51-465267BFC39E}"/>
                </a:ext>
              </a:extLst>
            </p:cNvPr>
            <p:cNvSpPr/>
            <p:nvPr/>
          </p:nvSpPr>
          <p:spPr>
            <a:xfrm>
              <a:off x="1081991" y="4604326"/>
              <a:ext cx="9822180" cy="144000"/>
            </a:xfrm>
            <a:prstGeom prst="rect">
              <a:avLst/>
            </a:prstGeom>
            <a:noFill/>
            <a:ln w="38100">
              <a:solidFill>
                <a:srgbClr val="1C1CF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>
                <a:ln>
                  <a:solidFill>
                    <a:srgbClr val="1C1CF9"/>
                  </a:solidFill>
                </a:ln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BCEF7F9-B155-489A-9A4F-B8A30ED7E319}"/>
                </a:ext>
              </a:extLst>
            </p:cNvPr>
            <p:cNvSpPr/>
            <p:nvPr/>
          </p:nvSpPr>
          <p:spPr>
            <a:xfrm>
              <a:off x="1165860" y="2031777"/>
              <a:ext cx="9822180" cy="144000"/>
            </a:xfrm>
            <a:prstGeom prst="rect">
              <a:avLst/>
            </a:prstGeom>
            <a:noFill/>
            <a:ln w="38100">
              <a:solidFill>
                <a:srgbClr val="1C1CF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>
                <a:ln>
                  <a:solidFill>
                    <a:srgbClr val="1C1CF9"/>
                  </a:solidFill>
                </a:ln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498681-3C7E-4817-B704-7F535AFABAC6}"/>
              </a:ext>
            </a:extLst>
          </p:cNvPr>
          <p:cNvGrpSpPr/>
          <p:nvPr/>
        </p:nvGrpSpPr>
        <p:grpSpPr>
          <a:xfrm>
            <a:off x="861084" y="2194560"/>
            <a:ext cx="10126956" cy="2715554"/>
            <a:chOff x="861084" y="2194560"/>
            <a:chExt cx="10126956" cy="2715554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01BF5EF-2B6C-4AF0-9508-A80B8570CAEE}"/>
                </a:ext>
              </a:extLst>
            </p:cNvPr>
            <p:cNvSpPr/>
            <p:nvPr/>
          </p:nvSpPr>
          <p:spPr>
            <a:xfrm>
              <a:off x="1165860" y="2194560"/>
              <a:ext cx="9822180" cy="1440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0431362-4A5C-4ABD-AE9C-05DE01DE0E75}"/>
                </a:ext>
              </a:extLst>
            </p:cNvPr>
            <p:cNvSpPr/>
            <p:nvPr/>
          </p:nvSpPr>
          <p:spPr>
            <a:xfrm>
              <a:off x="1081991" y="4766114"/>
              <a:ext cx="9822180" cy="1440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C9C7266-0BE3-453B-B330-9ADFB93B38E3}"/>
                </a:ext>
              </a:extLst>
            </p:cNvPr>
            <p:cNvSpPr txBox="1"/>
            <p:nvPr/>
          </p:nvSpPr>
          <p:spPr>
            <a:xfrm>
              <a:off x="861084" y="2265071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 err="1">
                  <a:solidFill>
                    <a:srgbClr val="FF0000"/>
                  </a:solidFill>
                  <a:latin typeface="Fira Sans" panose="020B0503050000020004" pitchFamily="34" charset="0"/>
                </a:rPr>
                <a:t>Vcc</a:t>
              </a:r>
              <a:endParaRPr lang="es-CL" dirty="0">
                <a:solidFill>
                  <a:srgbClr val="FF0000"/>
                </a:solidFill>
                <a:latin typeface="Fira Sans" panose="020B0503050000020004" pitchFamily="34" charset="0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F569280-6F61-43D7-BBF7-86CE6009E9A9}"/>
              </a:ext>
            </a:extLst>
          </p:cNvPr>
          <p:cNvGrpSpPr/>
          <p:nvPr/>
        </p:nvGrpSpPr>
        <p:grpSpPr>
          <a:xfrm>
            <a:off x="1610291" y="2631277"/>
            <a:ext cx="1130438" cy="1015148"/>
            <a:chOff x="1610291" y="2631277"/>
            <a:chExt cx="1130438" cy="1015148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32488F9-50A4-4AD4-A93C-8C7E163F4581}"/>
                </a:ext>
              </a:extLst>
            </p:cNvPr>
            <p:cNvSpPr/>
            <p:nvPr/>
          </p:nvSpPr>
          <p:spPr>
            <a:xfrm>
              <a:off x="2110740" y="2631277"/>
              <a:ext cx="129540" cy="69548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>
                <a:ln>
                  <a:solidFill>
                    <a:srgbClr val="1C1CF9"/>
                  </a:solidFill>
                </a:ln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8AF4EB5-2445-4BB7-B22F-0B7034DBA8E7}"/>
                </a:ext>
              </a:extLst>
            </p:cNvPr>
            <p:cNvSpPr txBox="1"/>
            <p:nvPr/>
          </p:nvSpPr>
          <p:spPr>
            <a:xfrm>
              <a:off x="1610291" y="3338648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>
                  <a:latin typeface="Fira Sans" panose="020B0503050000020004" pitchFamily="34" charset="0"/>
                </a:rPr>
                <a:t>Conectadas</a:t>
              </a:r>
              <a:endParaRPr lang="es-CL" dirty="0">
                <a:latin typeface="Fira Sans" panose="020B05030500000200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D751ED5-0992-4965-B0B0-C65969832C38}"/>
              </a:ext>
            </a:extLst>
          </p:cNvPr>
          <p:cNvGrpSpPr/>
          <p:nvPr/>
        </p:nvGrpSpPr>
        <p:grpSpPr>
          <a:xfrm>
            <a:off x="2819650" y="2619561"/>
            <a:ext cx="1425390" cy="434453"/>
            <a:chOff x="2819650" y="2619561"/>
            <a:chExt cx="1425390" cy="434453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6E4E6823-3BA7-4370-B5BC-BC70067F5996}"/>
                </a:ext>
              </a:extLst>
            </p:cNvPr>
            <p:cNvSpPr/>
            <p:nvPr/>
          </p:nvSpPr>
          <p:spPr>
            <a:xfrm>
              <a:off x="3407664" y="2619561"/>
              <a:ext cx="249362" cy="144001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88000" tIns="288000" rIns="288000" bIns="252000" rtlCol="0" anchor="ctr"/>
            <a:lstStyle/>
            <a:p>
              <a:pPr algn="ctr"/>
              <a:endParaRPr lang="es-CL">
                <a:ln>
                  <a:solidFill>
                    <a:srgbClr val="1C1CF9"/>
                  </a:solidFill>
                </a:ln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BEBE98C-253C-4A11-8596-0DC00EC1F9A3}"/>
                </a:ext>
              </a:extLst>
            </p:cNvPr>
            <p:cNvSpPr txBox="1"/>
            <p:nvPr/>
          </p:nvSpPr>
          <p:spPr>
            <a:xfrm>
              <a:off x="2819650" y="2746237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>
                  <a:latin typeface="Fira Sans" panose="020B0503050000020004" pitchFamily="34" charset="0"/>
                </a:rPr>
                <a:t>NO Conectadas</a:t>
              </a:r>
              <a:endParaRPr lang="es-CL" dirty="0">
                <a:latin typeface="Fira Sans" panose="020B0503050000020004" pitchFamily="34" charset="0"/>
              </a:endParaRPr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325367D4-BF19-485E-93EE-2B42073C1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" t="8686" r="-1" b="21553"/>
          <a:stretch/>
        </p:blipFill>
        <p:spPr>
          <a:xfrm>
            <a:off x="4515526" y="2568351"/>
            <a:ext cx="635055" cy="1753704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E433F777-6FFC-4FA9-801A-BCEA08558FF1}"/>
              </a:ext>
            </a:extLst>
          </p:cNvPr>
          <p:cNvSpPr txBox="1"/>
          <p:nvPr/>
        </p:nvSpPr>
        <p:spPr>
          <a:xfrm>
            <a:off x="3805524" y="5279956"/>
            <a:ext cx="4375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Recomendación</a:t>
            </a:r>
          </a:p>
          <a:p>
            <a:pPr algn="ctr"/>
            <a:r>
              <a:rPr lang="es-CL" dirty="0">
                <a:solidFill>
                  <a:srgbClr val="FF0000"/>
                </a:solidFill>
              </a:rPr>
              <a:t>Revisar continuidad del </a:t>
            </a:r>
            <a:r>
              <a:rPr lang="es-CL" dirty="0" err="1">
                <a:solidFill>
                  <a:srgbClr val="FF0000"/>
                </a:solidFill>
              </a:rPr>
              <a:t>Protoboard</a:t>
            </a:r>
            <a:r>
              <a:rPr lang="es-CL" dirty="0">
                <a:solidFill>
                  <a:srgbClr val="FF0000"/>
                </a:solidFill>
              </a:rPr>
              <a:t> utilizando </a:t>
            </a:r>
            <a:r>
              <a:rPr lang="es-CL" dirty="0" err="1">
                <a:solidFill>
                  <a:srgbClr val="FF0000"/>
                </a:solidFill>
              </a:rPr>
              <a:t>Multitester</a:t>
            </a:r>
            <a:r>
              <a:rPr lang="es-CL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4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7B3BA-0709-4C87-954F-939602C3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Protoboard</a:t>
            </a:r>
            <a:r>
              <a:rPr lang="es-CL" dirty="0"/>
              <a:t> – Conexiones permitidas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3D17C1E-0DFE-4F73-B56E-6FFB3D885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399" y="1249200"/>
            <a:ext cx="3275443" cy="4755674"/>
          </a:xfrm>
        </p:spPr>
        <p:txBody>
          <a:bodyPr anchor="ctr"/>
          <a:lstStyle/>
          <a:p>
            <a:r>
              <a:rPr lang="es-CL" dirty="0"/>
              <a:t>No utilizar cables largos sobre el </a:t>
            </a:r>
            <a:r>
              <a:rPr lang="es-CL" dirty="0" err="1"/>
              <a:t>Protoboard</a:t>
            </a:r>
            <a:endParaRPr lang="es-CL" dirty="0"/>
          </a:p>
          <a:p>
            <a:pPr lvl="1"/>
            <a:r>
              <a:rPr lang="es-CL" dirty="0"/>
              <a:t>Solo salida de </a:t>
            </a:r>
            <a:r>
              <a:rPr lang="es-CL" dirty="0" err="1"/>
              <a:t>Vcc</a:t>
            </a:r>
            <a:r>
              <a:rPr lang="es-CL" dirty="0"/>
              <a:t>/GND</a:t>
            </a:r>
          </a:p>
          <a:p>
            <a:pPr lvl="1"/>
            <a:r>
              <a:rPr lang="es-CL" dirty="0"/>
              <a:t>Problemas al buscar fallas</a:t>
            </a:r>
          </a:p>
          <a:p>
            <a:pPr lvl="1"/>
            <a:endParaRPr lang="es-CL" dirty="0"/>
          </a:p>
          <a:p>
            <a:r>
              <a:rPr lang="es-CL" dirty="0"/>
              <a:t>Mantener colores en las conexiones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340AA9-A5A9-42C3-84D9-388679C5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87A65-EAE1-44FB-99E6-33CFD8FB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F346AA-0DC1-49B5-BCCE-C5DBBA73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72198" y="1857768"/>
            <a:ext cx="3953220" cy="31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FF7A3F5-0018-40D3-9217-2E167CF44E0B}"/>
              </a:ext>
            </a:extLst>
          </p:cNvPr>
          <p:cNvSpPr txBox="1"/>
          <p:nvPr/>
        </p:nvSpPr>
        <p:spPr>
          <a:xfrm>
            <a:off x="4277576" y="5540290"/>
            <a:ext cx="7773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latin typeface="Fira Sans Book" panose="020B0503050000020004" pitchFamily="34" charset="0"/>
              </a:rPr>
              <a:t>Figura. Izquierda. Montajes que tenemos que evitar. Derecha. Correcta conexión en un </a:t>
            </a:r>
            <a:r>
              <a:rPr lang="es-CL" sz="1200" dirty="0" err="1">
                <a:latin typeface="Fira Sans Book" panose="020B0503050000020004" pitchFamily="34" charset="0"/>
              </a:rPr>
              <a:t>protoboard</a:t>
            </a:r>
            <a:r>
              <a:rPr lang="es-CL" sz="1200" dirty="0">
                <a:latin typeface="Fira Sans Book" panose="020B0503050000020004" pitchFamily="34" charset="0"/>
              </a:rPr>
              <a:t> . </a:t>
            </a:r>
            <a:r>
              <a:rPr lang="es-CL" sz="1200" dirty="0">
                <a:latin typeface="Fira Sans Book" panose="020B0503050000020004" pitchFamily="34" charset="0"/>
                <a:hlinkClick r:id="rId4"/>
              </a:rPr>
              <a:t>Foro Arduino</a:t>
            </a:r>
            <a:r>
              <a:rPr lang="es-CL" sz="1200" dirty="0">
                <a:latin typeface="Fira Sans Book" panose="020B0503050000020004" pitchFamily="34" charset="0"/>
              </a:rPr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6F1D8B-EAA8-41D9-B805-4DC26F87F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24260" b="3354"/>
          <a:stretch/>
        </p:blipFill>
        <p:spPr bwMode="auto">
          <a:xfrm>
            <a:off x="7577933" y="1574781"/>
            <a:ext cx="4472940" cy="357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9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7B3BA-0709-4C87-954F-939602C3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Protoboard</a:t>
            </a:r>
            <a:r>
              <a:rPr lang="es-CL" dirty="0"/>
              <a:t> – Conexiones permitidas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05BF6-B578-416B-A022-4E2803D10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s-CL" dirty="0"/>
              <a:t>Utilizar los colores de acorde a las conexiones realizadas. </a:t>
            </a:r>
          </a:p>
          <a:p>
            <a:pPr lvl="1"/>
            <a:r>
              <a:rPr lang="es-CL" dirty="0"/>
              <a:t>No al azar.</a:t>
            </a:r>
          </a:p>
          <a:p>
            <a:r>
              <a:rPr lang="es-CL" dirty="0"/>
              <a:t>No pasar sobre los CI con el cableado</a:t>
            </a:r>
          </a:p>
          <a:p>
            <a:endParaRPr lang="es-CL" dirty="0"/>
          </a:p>
          <a:p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340AA9-A5A9-42C3-84D9-388679C5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87A65-EAE1-44FB-99E6-33CFD8FB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Examples of good and bad Proto-Board wiring">
            <a:extLst>
              <a:ext uri="{FF2B5EF4-FFF2-40B4-BE49-F238E27FC236}">
                <a16:creationId xmlns:a16="http://schemas.microsoft.com/office/drawing/2014/main" id="{1BFFEFF3-BD24-4D6D-8DF4-3515E5F6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1489173"/>
            <a:ext cx="43910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FF7A3F5-0018-40D3-9217-2E167CF44E0B}"/>
              </a:ext>
            </a:extLst>
          </p:cNvPr>
          <p:cNvSpPr txBox="1"/>
          <p:nvPr/>
        </p:nvSpPr>
        <p:spPr>
          <a:xfrm>
            <a:off x="6694487" y="5176005"/>
            <a:ext cx="4391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latin typeface="Fira Sans Book" panose="020B0503050000020004" pitchFamily="34" charset="0"/>
              </a:rPr>
              <a:t>Figura.  </a:t>
            </a:r>
            <a:r>
              <a:rPr lang="es-CL" sz="1200" dirty="0">
                <a:latin typeface="Fira Sans Book" panose="020B0503050000020004" pitchFamily="34" charset="0"/>
                <a:hlinkClick r:id="rId3"/>
              </a:rPr>
              <a:t>Ejemplos de conexiones </a:t>
            </a:r>
            <a:r>
              <a:rPr lang="es-CL" sz="1200" dirty="0">
                <a:latin typeface="Fira Sans Book" panose="020B0503050000020004" pitchFamily="34" charset="0"/>
              </a:rPr>
              <a:t>correctas e incorrectas sobre un </a:t>
            </a:r>
            <a:r>
              <a:rPr lang="es-CL" sz="1200" dirty="0" err="1">
                <a:latin typeface="Fira Sans Book" panose="020B0503050000020004" pitchFamily="34" charset="0"/>
              </a:rPr>
              <a:t>Protoboard</a:t>
            </a:r>
            <a:r>
              <a:rPr lang="es-CL" sz="1200" dirty="0">
                <a:latin typeface="Fira Sans Book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819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Recomendación – Uso de </a:t>
            </a:r>
            <a:r>
              <a:rPr lang="es-CL" dirty="0" err="1"/>
              <a:t>Fritzing</a:t>
            </a:r>
            <a:endParaRPr lang="es-C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6CB72F-A72C-4D2B-8C81-4D2920B2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60" y="1587298"/>
            <a:ext cx="3676650" cy="14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C0E8572-DADF-449E-9D64-CE9C870E274A}"/>
              </a:ext>
            </a:extLst>
          </p:cNvPr>
          <p:cNvSpPr txBox="1"/>
          <p:nvPr/>
        </p:nvSpPr>
        <p:spPr>
          <a:xfrm>
            <a:off x="9020175" y="5586435"/>
            <a:ext cx="168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Fira Sans Book" panose="020B0503050000020004" pitchFamily="34" charset="0"/>
                <a:hlinkClick r:id="rId4"/>
              </a:rPr>
              <a:t>Página oficial</a:t>
            </a:r>
            <a:endParaRPr lang="es-CL" dirty="0">
              <a:latin typeface="Fira Sans Book" panose="020B05030500000200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D0AA77-38E5-43ED-BE55-4261932BC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" y="1587298"/>
            <a:ext cx="7108754" cy="399913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495DE6B-C74D-47CC-9D9C-4C86FF8774DE}"/>
              </a:ext>
            </a:extLst>
          </p:cNvPr>
          <p:cNvSpPr txBox="1"/>
          <p:nvPr/>
        </p:nvSpPr>
        <p:spPr>
          <a:xfrm>
            <a:off x="8708707" y="3952864"/>
            <a:ext cx="230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Fira Sans Book" panose="020B0503050000020004" pitchFamily="34" charset="0"/>
                <a:hlinkClick r:id="rId6" action="ppaction://hlinkfile"/>
              </a:rPr>
              <a:t>Ejemplo de circuito</a:t>
            </a:r>
            <a:endParaRPr lang="es-CL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CL" b="0" i="0" dirty="0">
                <a:solidFill>
                  <a:srgbClr val="FAFAFA"/>
                </a:solidFill>
                <a:effectLst/>
                <a:latin typeface="Fira Sans" panose="020B0503050000020004" pitchFamily="34" charset="0"/>
              </a:rPr>
              <a:t>Objetivos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DC6816E4-BFBA-44CA-9E78-E6D61573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Probar el correcto funcionamiento del equipamiento de laboratorio mediante el uso del multímetro y osciloscopio.</a:t>
            </a:r>
          </a:p>
          <a:p>
            <a:r>
              <a:rPr lang="es-MX" dirty="0"/>
              <a:t>Utilizar distintas </a:t>
            </a:r>
            <a:r>
              <a:rPr lang="es-MX" dirty="0" err="1"/>
              <a:t>conﬁguraciones</a:t>
            </a:r>
            <a:r>
              <a:rPr lang="es-MX" dirty="0"/>
              <a:t> del osciloscopio como: rangos vertical y horizontal, </a:t>
            </a:r>
            <a:r>
              <a:rPr lang="es-MX" dirty="0" err="1"/>
              <a:t>triggers</a:t>
            </a:r>
            <a:r>
              <a:rPr lang="es-MX" dirty="0"/>
              <a:t> y ajuste a tierra.</a:t>
            </a:r>
          </a:p>
          <a:p>
            <a:r>
              <a:rPr lang="es-MX" dirty="0"/>
              <a:t>Implementar sobre un </a:t>
            </a:r>
            <a:r>
              <a:rPr lang="es-MX" dirty="0" err="1"/>
              <a:t>Protoboard</a:t>
            </a:r>
            <a:r>
              <a:rPr lang="es-MX" dirty="0"/>
              <a:t> un circuito de pruebas desde un diseño esquemático.</a:t>
            </a:r>
          </a:p>
          <a:p>
            <a:r>
              <a:rPr lang="es-MX" dirty="0"/>
              <a:t>Utilizar un osciloscopio digital para caracterizar señales digitales </a:t>
            </a:r>
          </a:p>
          <a:p>
            <a:r>
              <a:rPr lang="es-MX" dirty="0"/>
              <a:t>Construir un oscilador digital y medir sus parámetros utilizando un osciloscopio</a:t>
            </a:r>
            <a:endParaRPr lang="es-CL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B904D03-7BAD-45AF-AD2F-B6E040A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DECDA8-796F-4083-8B46-DF242A08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9"/>
    </mc:Choice>
    <mc:Fallback xmlns="">
      <p:transition spd="slow" advTm="476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49A2CA3-F104-4AE2-9954-1A049310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3414E3-80B2-48C8-A00D-694F6A38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20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99C48E-F714-4FEC-873D-9E1F1093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b="0" i="0" dirty="0">
                <a:solidFill>
                  <a:srgbClr val="FAFAFA"/>
                </a:solidFill>
                <a:effectLst/>
                <a:latin typeface="Fira Sans" panose="020B0503050000020004" pitchFamily="34" charset="0"/>
              </a:rPr>
              <a:t>Referencias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0F7E7D-C76F-43F9-8A31-6FC32B9DC7B8}"/>
              </a:ext>
            </a:extLst>
          </p:cNvPr>
          <p:cNvSpPr txBox="1"/>
          <p:nvPr/>
        </p:nvSpPr>
        <p:spPr>
          <a:xfrm>
            <a:off x="382451" y="1005945"/>
            <a:ext cx="11583126" cy="37891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s-CL" b="0" i="1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Mano, M. M. (2003). Diseño Digital. Pearson Educación.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s-CL" b="0" i="1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Floyd, T. L. (2006). Fundamentos de Sistemas Digitales. Prentice Hall.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n-US" dirty="0">
                <a:latin typeface="Fira Sans Book" panose="020B0503050000020004" pitchFamily="34" charset="0"/>
              </a:rPr>
              <a:t>Physics, </a:t>
            </a:r>
            <a:r>
              <a:rPr lang="en-US" dirty="0" err="1">
                <a:latin typeface="Fira Sans Book" panose="020B0503050000020004" pitchFamily="34" charset="0"/>
              </a:rPr>
              <a:t>Udel</a:t>
            </a:r>
            <a:r>
              <a:rPr lang="en-US" dirty="0">
                <a:latin typeface="Fira Sans Book" panose="020B0503050000020004" pitchFamily="34" charset="0"/>
              </a:rPr>
              <a:t>. «PHYS345 Laboratory: State Counters from Integrated Circuits». </a:t>
            </a:r>
            <a:r>
              <a:rPr lang="en-US" dirty="0" err="1">
                <a:latin typeface="Fira Sans Book" panose="020B0503050000020004" pitchFamily="34" charset="0"/>
              </a:rPr>
              <a:t>Accedido</a:t>
            </a:r>
            <a:r>
              <a:rPr lang="en-US" dirty="0">
                <a:latin typeface="Fira Sans Book" panose="020B0503050000020004" pitchFamily="34" charset="0"/>
              </a:rPr>
              <a:t> 30 de </a:t>
            </a:r>
            <a:r>
              <a:rPr lang="en-US" dirty="0" err="1">
                <a:latin typeface="Fira Sans Book" panose="020B0503050000020004" pitchFamily="34" charset="0"/>
              </a:rPr>
              <a:t>marzo</a:t>
            </a:r>
            <a:r>
              <a:rPr lang="en-US" dirty="0">
                <a:latin typeface="Fira Sans Book" panose="020B0503050000020004" pitchFamily="34" charset="0"/>
              </a:rPr>
              <a:t> de 2022. </a:t>
            </a:r>
            <a:r>
              <a:rPr lang="en-US" dirty="0">
                <a:latin typeface="Fira Sans Book" panose="020B0503050000020004" pitchFamily="34" charset="0"/>
                <a:hlinkClick r:id="rId2"/>
              </a:rPr>
              <a:t>https://www.physics.udel.edu/~watson/phys345/Fall1998/lab/counter-ic.html</a:t>
            </a:r>
            <a:r>
              <a:rPr lang="en-US" dirty="0">
                <a:latin typeface="Fira Sans Book" panose="020B05030500000200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s-MX" dirty="0" err="1">
                <a:latin typeface="Fira Sans Book" panose="020B0503050000020004" pitchFamily="34" charset="0"/>
              </a:rPr>
              <a:t>Fritzing</a:t>
            </a:r>
            <a:r>
              <a:rPr lang="es-MX" dirty="0">
                <a:latin typeface="Fira Sans Book" panose="020B0503050000020004" pitchFamily="34" charset="0"/>
              </a:rPr>
              <a:t>. «</a:t>
            </a:r>
            <a:r>
              <a:rPr lang="es-MX" dirty="0" err="1">
                <a:latin typeface="Fira Sans Book" panose="020B0503050000020004" pitchFamily="34" charset="0"/>
              </a:rPr>
              <a:t>Fritzing</a:t>
            </a:r>
            <a:r>
              <a:rPr lang="es-MX" dirty="0">
                <a:latin typeface="Fira Sans Book" panose="020B0503050000020004" pitchFamily="34" charset="0"/>
              </a:rPr>
              <a:t>, </a:t>
            </a:r>
            <a:r>
              <a:rPr lang="es-MX" dirty="0" err="1">
                <a:latin typeface="Fira Sans Book" panose="020B0503050000020004" pitchFamily="34" charset="0"/>
              </a:rPr>
              <a:t>Official</a:t>
            </a:r>
            <a:r>
              <a:rPr lang="es-MX" dirty="0">
                <a:latin typeface="Fira Sans Book" panose="020B0503050000020004" pitchFamily="34" charset="0"/>
              </a:rPr>
              <a:t> Page». Accedido 30 de marzo de 2022. </a:t>
            </a:r>
            <a:r>
              <a:rPr lang="es-MX" dirty="0">
                <a:latin typeface="Fira Sans Book" panose="020B0503050000020004" pitchFamily="34" charset="0"/>
                <a:hlinkClick r:id="rId3"/>
              </a:rPr>
              <a:t>http://fritzing.org/</a:t>
            </a:r>
            <a:r>
              <a:rPr lang="es-MX" dirty="0">
                <a:latin typeface="Fira Sans Book" panose="020B0503050000020004" pitchFamily="34" charset="0"/>
              </a:rPr>
              <a:t>.</a:t>
            </a:r>
            <a:endParaRPr lang="es-CL" u="sng" dirty="0">
              <a:latin typeface="Fira Sans Book" panose="020B050305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s-CL" dirty="0" err="1">
                <a:latin typeface="Fira Sans Book" panose="020B0503050000020004" pitchFamily="34" charset="0"/>
              </a:rPr>
              <a:t>Forum</a:t>
            </a:r>
            <a:r>
              <a:rPr lang="es-CL" dirty="0">
                <a:latin typeface="Fira Sans Book" panose="020B0503050000020004" pitchFamily="34" charset="0"/>
              </a:rPr>
              <a:t>. «Good </a:t>
            </a:r>
            <a:r>
              <a:rPr lang="es-CL" dirty="0" err="1">
                <a:latin typeface="Fira Sans Book" panose="020B0503050000020004" pitchFamily="34" charset="0"/>
              </a:rPr>
              <a:t>Quality</a:t>
            </a:r>
            <a:r>
              <a:rPr lang="es-CL" dirty="0">
                <a:latin typeface="Fira Sans Book" panose="020B0503050000020004" pitchFamily="34" charset="0"/>
              </a:rPr>
              <a:t> </a:t>
            </a:r>
            <a:r>
              <a:rPr lang="es-CL" dirty="0" err="1">
                <a:latin typeface="Fira Sans Book" panose="020B0503050000020004" pitchFamily="34" charset="0"/>
              </a:rPr>
              <a:t>Breadboards</a:t>
            </a:r>
            <a:r>
              <a:rPr lang="es-CL" dirty="0">
                <a:latin typeface="Fira Sans Book" panose="020B0503050000020004" pitchFamily="34" charset="0"/>
              </a:rPr>
              <a:t>? - </a:t>
            </a:r>
            <a:r>
              <a:rPr lang="es-CL" dirty="0" err="1">
                <a:latin typeface="Fira Sans Book" panose="020B0503050000020004" pitchFamily="34" charset="0"/>
              </a:rPr>
              <a:t>Using</a:t>
            </a:r>
            <a:r>
              <a:rPr lang="es-CL" dirty="0">
                <a:latin typeface="Fira Sans Book" panose="020B0503050000020004" pitchFamily="34" charset="0"/>
              </a:rPr>
              <a:t> Arduino / General </a:t>
            </a:r>
            <a:r>
              <a:rPr lang="es-CL" dirty="0" err="1">
                <a:latin typeface="Fira Sans Book" panose="020B0503050000020004" pitchFamily="34" charset="0"/>
              </a:rPr>
              <a:t>Electronics</a:t>
            </a:r>
            <a:r>
              <a:rPr lang="es-CL" dirty="0">
                <a:latin typeface="Fira Sans Book" panose="020B0503050000020004" pitchFamily="34" charset="0"/>
              </a:rPr>
              <a:t>». Arduino </a:t>
            </a:r>
            <a:r>
              <a:rPr lang="es-CL" dirty="0" err="1">
                <a:latin typeface="Fira Sans Book" panose="020B0503050000020004" pitchFamily="34" charset="0"/>
              </a:rPr>
              <a:t>Forum</a:t>
            </a:r>
            <a:r>
              <a:rPr lang="es-CL" dirty="0">
                <a:latin typeface="Fira Sans Book" panose="020B0503050000020004" pitchFamily="34" charset="0"/>
              </a:rPr>
              <a:t>, 1 de agosto de 2018. </a:t>
            </a:r>
            <a:r>
              <a:rPr lang="es-CL" dirty="0">
                <a:latin typeface="Fira Sans Book" panose="020B0503050000020004" pitchFamily="34" charset="0"/>
                <a:hlinkClick r:id="rId4"/>
              </a:rPr>
              <a:t>https://forum.arduino.cc/t/good-quality-breadboards/539538</a:t>
            </a:r>
            <a:r>
              <a:rPr lang="es-CL" dirty="0">
                <a:latin typeface="Fira Sans Book" panose="020B05030500000200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r>
              <a:rPr lang="en-US" dirty="0" err="1"/>
              <a:t>Scherz</a:t>
            </a:r>
            <a:r>
              <a:rPr lang="en-US" dirty="0"/>
              <a:t>, Paul, y Simon Monk. </a:t>
            </a:r>
            <a:r>
              <a:rPr lang="en-US" i="1" dirty="0"/>
              <a:t>Practical electronics for inventors</a:t>
            </a:r>
            <a:r>
              <a:rPr lang="en-US" dirty="0"/>
              <a:t>. McGraw-Hill Education, 2016.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498850" algn="l"/>
              </a:tabLst>
            </a:pPr>
            <a:endParaRPr lang="es-CL" b="0" i="1" dirty="0">
              <a:solidFill>
                <a:srgbClr val="000000"/>
              </a:solidFill>
              <a:effectLst/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9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09C82DF-119F-4EB1-8AAD-5F02BF06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08135"/>
            <a:ext cx="10363200" cy="2618195"/>
          </a:xfrm>
        </p:spPr>
        <p:txBody>
          <a:bodyPr>
            <a:normAutofit/>
          </a:bodyPr>
          <a:lstStyle/>
          <a:p>
            <a:pPr algn="ctr"/>
            <a:r>
              <a:rPr lang="es-CL" b="1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  <a:t>Próxima clase:</a:t>
            </a:r>
            <a: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  <a:t> </a:t>
            </a:r>
            <a:b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</a:br>
            <a: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  <a:t>Sistemas numéricos</a:t>
            </a:r>
            <a:b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</a:br>
            <a: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  <a:t>Lab.2 </a:t>
            </a:r>
            <a:r>
              <a:rPr lang="es-MX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  <a:t>Conversión binaria a BCD - D7S</a:t>
            </a:r>
            <a:br>
              <a:rPr lang="es-CL" b="0" i="0" strike="noStrike" dirty="0">
                <a:solidFill>
                  <a:schemeClr val="bg2"/>
                </a:solidFill>
                <a:effectLst/>
                <a:latin typeface="Fira Sans" panose="020B0503050000020004" pitchFamily="34" charset="0"/>
              </a:rPr>
            </a:br>
            <a:endParaRPr lang="es-CL" dirty="0">
              <a:solidFill>
                <a:schemeClr val="bg2"/>
              </a:solidFill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E3D6B3CF-E553-459B-8228-A4582EC5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BDAD63-1ABD-44D7-A8FC-2C5C6E9A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5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9B986CD-27CC-43AA-8A4E-EC3E22D5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Teoria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48B6041-57E5-4F04-A7E5-D4C0E74E4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0BFB0-7C37-47B5-B818-DE0D3F04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ABA694-D40D-4479-BE4C-A5E38B1B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Niveles Lógicos – Tipos de Lógica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E083CB3F-B842-43F4-8493-9B20142A3A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s-CL" b="0" i="0" dirty="0">
                <a:effectLst/>
                <a:latin typeface="Fira Sans" panose="020B0503050000020004" pitchFamily="34" charset="0"/>
              </a:rPr>
              <a:t>Alto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1 (uno lógico)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Verdadero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+5V (+3.3V)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Alto o HIGH</a:t>
            </a:r>
          </a:p>
          <a:p>
            <a:pPr marL="457200" lvl="1" indent="0">
              <a:buNone/>
            </a:pPr>
            <a:endParaRPr lang="es-CL" b="0" i="0" dirty="0">
              <a:solidFill>
                <a:srgbClr val="23373B"/>
              </a:solidFill>
              <a:effectLst/>
              <a:latin typeface="Fira Sans" panose="020B0503050000020004" pitchFamily="34" charset="0"/>
            </a:endParaRPr>
          </a:p>
          <a:p>
            <a:pPr algn="l"/>
            <a:r>
              <a:rPr lang="es-CL" b="0" i="0" dirty="0">
                <a:effectLst/>
                <a:latin typeface="Fira Sans" panose="020B0503050000020004" pitchFamily="34" charset="0"/>
              </a:rPr>
              <a:t>Bajo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0 (cero lógico)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Falso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GND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23373B"/>
                </a:solidFill>
                <a:effectLst/>
                <a:latin typeface="Fira Sans" panose="020B0503050000020004" pitchFamily="34" charset="0"/>
              </a:rPr>
              <a:t>Bajo o LOW</a:t>
            </a:r>
          </a:p>
          <a:p>
            <a:endParaRPr lang="es-C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9" name="Marcador de contenido 8">
            <a:extLst>
              <a:ext uri="{FF2B5EF4-FFF2-40B4-BE49-F238E27FC236}">
                <a16:creationId xmlns:a16="http://schemas.microsoft.com/office/drawing/2014/main" id="{82897FC1-1400-4BB5-A20B-386737460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7772" y="2274571"/>
            <a:ext cx="7120723" cy="2178578"/>
          </a:xfr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389057A-A04F-4A2D-880D-3E2C22B846CB}"/>
              </a:ext>
            </a:extLst>
          </p:cNvPr>
          <p:cNvSpPr txBox="1"/>
          <p:nvPr/>
        </p:nvSpPr>
        <p:spPr>
          <a:xfrm>
            <a:off x="5613964" y="5095248"/>
            <a:ext cx="5208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50" dirty="0">
                <a:effectLst/>
              </a:rPr>
              <a:t>Floyd, Thomas L. </a:t>
            </a:r>
            <a:r>
              <a:rPr lang="es-CL" sz="1050" i="1" dirty="0">
                <a:effectLst/>
              </a:rPr>
              <a:t>Fundamentos de Sistemas digitales</a:t>
            </a:r>
            <a:r>
              <a:rPr lang="es-CL" sz="1050" dirty="0">
                <a:effectLst/>
              </a:rPr>
              <a:t>. Prentice Hall, 2006.</a:t>
            </a:r>
          </a:p>
        </p:txBody>
      </p:sp>
    </p:spTree>
    <p:extLst>
      <p:ext uri="{BB962C8B-B14F-4D97-AF65-F5344CB8AC3E}">
        <p14:creationId xmlns:p14="http://schemas.microsoft.com/office/powerpoint/2010/main" val="338758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Niveles Lógicos – Pulsos reales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8F84EEF-D819-40CF-B602-1B8EC2D66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970" y="1423927"/>
            <a:ext cx="3073400" cy="4422698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5</a:t>
            </a:fld>
            <a:endParaRPr lang="en-U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8E9B65A-0E63-4FD5-96D1-32E977DB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3809" y="1595984"/>
            <a:ext cx="6708458" cy="366603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1835072-4CF5-4153-9043-C97CE3370E5D}"/>
              </a:ext>
            </a:extLst>
          </p:cNvPr>
          <p:cNvSpPr txBox="1"/>
          <p:nvPr/>
        </p:nvSpPr>
        <p:spPr>
          <a:xfrm>
            <a:off x="7478076" y="5439851"/>
            <a:ext cx="2394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Pulso lógico no ideal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DED310-6E3C-4417-B9C3-D1FB8D7B73B9}"/>
              </a:ext>
            </a:extLst>
          </p:cNvPr>
          <p:cNvSpPr txBox="1"/>
          <p:nvPr/>
        </p:nvSpPr>
        <p:spPr>
          <a:xfrm>
            <a:off x="3682294" y="6094741"/>
            <a:ext cx="5208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50" dirty="0">
                <a:effectLst/>
              </a:rPr>
              <a:t>Floyd, Thomas L. </a:t>
            </a:r>
            <a:r>
              <a:rPr lang="es-CL" sz="1050" i="1" dirty="0">
                <a:effectLst/>
              </a:rPr>
              <a:t>Fundamentos de Sistemas digitales</a:t>
            </a:r>
            <a:r>
              <a:rPr lang="es-CL" sz="1050" dirty="0">
                <a:effectLst/>
              </a:rPr>
              <a:t>. Prentice Hall, 2006.</a:t>
            </a:r>
          </a:p>
        </p:txBody>
      </p:sp>
    </p:spTree>
    <p:extLst>
      <p:ext uri="{BB962C8B-B14F-4D97-AF65-F5344CB8AC3E}">
        <p14:creationId xmlns:p14="http://schemas.microsoft.com/office/powerpoint/2010/main" val="6492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Niveles Lógicos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8F84EEF-D819-40CF-B602-1B8EC2D66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2347382"/>
            <a:ext cx="1562100" cy="2247900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6</a:t>
            </a:fld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DED310-6E3C-4417-B9C3-D1FB8D7B73B9}"/>
              </a:ext>
            </a:extLst>
          </p:cNvPr>
          <p:cNvSpPr txBox="1"/>
          <p:nvPr/>
        </p:nvSpPr>
        <p:spPr>
          <a:xfrm>
            <a:off x="3491831" y="5909384"/>
            <a:ext cx="5208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50" dirty="0">
                <a:effectLst/>
              </a:rPr>
              <a:t>Floyd, Thomas L. </a:t>
            </a:r>
            <a:r>
              <a:rPr lang="es-CL" sz="1050" i="1" dirty="0">
                <a:effectLst/>
              </a:rPr>
              <a:t>Fundamentos de Sistemas digitales</a:t>
            </a:r>
            <a:r>
              <a:rPr lang="es-CL" sz="1050" dirty="0">
                <a:effectLst/>
              </a:rPr>
              <a:t>. Prentice Hall, 2006.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62A3E64-1A6B-4342-B8D7-14C210908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5680" y="1520190"/>
            <a:ext cx="7595257" cy="38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7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Señal Digital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5BC6A-3D9A-4B53-BB04-FB8CA447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Señal Digital:</a:t>
            </a:r>
            <a:r>
              <a:rPr lang="es-MX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Señal de tipo discreta, variante en el tiempo, compuesta por una serie de </a:t>
            </a:r>
            <a:r>
              <a:rPr lang="es-MX" b="0" i="1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pulsos lógicos</a:t>
            </a:r>
            <a:r>
              <a:rPr lang="es-MX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(cambios entre 0 y 1) utilizadas en circuitos digitales.</a:t>
            </a:r>
            <a:endParaRPr lang="es-C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7</a:t>
            </a:fld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08C0697-29A2-425B-A571-A273821C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048" y="3146995"/>
            <a:ext cx="10174224" cy="20573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691FBAB-5BE2-42A9-A0F7-7CBF77B98810}"/>
              </a:ext>
            </a:extLst>
          </p:cNvPr>
          <p:cNvSpPr txBox="1"/>
          <p:nvPr/>
        </p:nvSpPr>
        <p:spPr>
          <a:xfrm>
            <a:off x="3628991" y="5833131"/>
            <a:ext cx="5208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50" dirty="0">
                <a:effectLst/>
              </a:rPr>
              <a:t>Floyd, Thomas L. </a:t>
            </a:r>
            <a:r>
              <a:rPr lang="es-CL" sz="1050" i="1" dirty="0">
                <a:effectLst/>
              </a:rPr>
              <a:t>Fundamentos de Sistemas digitales</a:t>
            </a:r>
            <a:r>
              <a:rPr lang="es-CL" sz="1050" dirty="0">
                <a:effectLst/>
              </a:rPr>
              <a:t>. Prentice Hall, 2006.</a:t>
            </a:r>
          </a:p>
        </p:txBody>
      </p:sp>
    </p:spTree>
    <p:extLst>
      <p:ext uri="{BB962C8B-B14F-4D97-AF65-F5344CB8AC3E}">
        <p14:creationId xmlns:p14="http://schemas.microsoft.com/office/powerpoint/2010/main" val="49318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Señal Digital – </a:t>
            </a:r>
            <a:r>
              <a:rPr lang="es-CL" dirty="0" err="1"/>
              <a:t>Duty</a:t>
            </a:r>
            <a:r>
              <a:rPr lang="es-CL" dirty="0"/>
              <a:t> </a:t>
            </a:r>
            <a:r>
              <a:rPr lang="es-CL" dirty="0" err="1"/>
              <a:t>Cycle</a:t>
            </a:r>
            <a:r>
              <a:rPr lang="es-CL" dirty="0"/>
              <a:t> (ciclo de trabajo)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D45BC6A-3D9A-4B53-BB04-FB8CA447B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b="1" i="0" dirty="0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Duty </a:t>
                </a:r>
                <a:r>
                  <a:rPr lang="es-MX" b="1" i="0" dirty="0" err="1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Cycle</a:t>
                </a:r>
                <a:r>
                  <a:rPr lang="es-MX" b="1" i="0" dirty="0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:</a:t>
                </a:r>
                <a:r>
                  <a:rPr lang="es-MX" b="0" i="0" dirty="0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  que es el cociente entre el ancho del impulso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CL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s-MX" b="0" i="0" dirty="0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) y el período (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MX" b="0" i="0" dirty="0">
                    <a:solidFill>
                      <a:srgbClr val="000000"/>
                    </a:solidFill>
                    <a:effectLst/>
                    <a:latin typeface="Fira Sans" panose="020B0503050000020004" pitchFamily="34" charset="0"/>
                  </a:rPr>
                  <a:t>) y puede expresarse como un porcentaje.</a:t>
                </a:r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D45BC6A-3D9A-4B53-BB04-FB8CA447B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t="-1004" r="-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8</a:t>
            </a:fld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08C0697-29A2-425B-A571-A273821C13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485"/>
          <a:stretch/>
        </p:blipFill>
        <p:spPr>
          <a:xfrm>
            <a:off x="6096000" y="2771369"/>
            <a:ext cx="4315206" cy="22082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691FBAB-5BE2-42A9-A0F7-7CBF77B98810}"/>
              </a:ext>
            </a:extLst>
          </p:cNvPr>
          <p:cNvSpPr txBox="1"/>
          <p:nvPr/>
        </p:nvSpPr>
        <p:spPr>
          <a:xfrm>
            <a:off x="5843202" y="5283042"/>
            <a:ext cx="5208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50" dirty="0">
                <a:effectLst/>
              </a:rPr>
              <a:t>Floyd, Thomas L. </a:t>
            </a:r>
            <a:r>
              <a:rPr lang="es-CL" sz="1050" i="1" dirty="0">
                <a:effectLst/>
              </a:rPr>
              <a:t>Fundamentos de Sistemas digitales</a:t>
            </a:r>
            <a:r>
              <a:rPr lang="es-CL" sz="1050" dirty="0">
                <a:effectLst/>
              </a:rPr>
              <a:t>. Prentice Hall, 2006.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AAB710-798E-4478-942B-43AF150A8568}"/>
                  </a:ext>
                </a:extLst>
              </p:cNvPr>
              <p:cNvSpPr txBox="1"/>
              <p:nvPr/>
            </p:nvSpPr>
            <p:spPr>
              <a:xfrm>
                <a:off x="1034948" y="3506902"/>
                <a:ext cx="4439988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2800" dirty="0"/>
                  <a:t>Duty </a:t>
                </a:r>
                <a:r>
                  <a:rPr lang="es-CL" sz="2800" dirty="0" err="1"/>
                  <a:t>Cycle</a:t>
                </a:r>
                <a:r>
                  <a:rPr lang="es-CL" sz="2800" dirty="0"/>
                  <a:t> </a:t>
                </a:r>
                <a14:m>
                  <m:oMath xmlns:m="http://schemas.openxmlformats.org/officeDocument/2006/math">
                    <m:r>
                      <a:rPr lang="es-CL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s-CL" sz="2800" b="0" i="1" smtClean="0"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AAB710-798E-4478-942B-43AF150A8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48" y="3506902"/>
                <a:ext cx="4439988" cy="737189"/>
              </a:xfrm>
              <a:prstGeom prst="rect">
                <a:avLst/>
              </a:prstGeom>
              <a:blipFill>
                <a:blip r:embed="rId6"/>
                <a:stretch>
                  <a:fillRect l="-2885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30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31382-AF80-4E02-AAB5-C97F8727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Señal Digital – </a:t>
            </a:r>
            <a:r>
              <a:rPr lang="es-CL" dirty="0" err="1"/>
              <a:t>Duty</a:t>
            </a:r>
            <a:r>
              <a:rPr lang="es-CL" dirty="0"/>
              <a:t> </a:t>
            </a:r>
            <a:r>
              <a:rPr lang="es-CL" dirty="0" err="1"/>
              <a:t>Cycle</a:t>
            </a:r>
            <a:r>
              <a:rPr lang="es-CL" dirty="0"/>
              <a:t> (ciclo de trabajo)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5BC6A-3D9A-4B53-BB04-FB8CA447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Ejercicio:</a:t>
            </a:r>
            <a:r>
              <a:rPr lang="es-MX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 </a:t>
            </a:r>
            <a:r>
              <a:rPr lang="es-CL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Encontrar de la señal a) El periodo b) La frecuencia c) el </a:t>
            </a:r>
            <a:r>
              <a:rPr lang="es-CL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duty</a:t>
            </a:r>
            <a:r>
              <a:rPr lang="es-CL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s-CL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cycle</a:t>
            </a:r>
            <a:r>
              <a:rPr lang="es-CL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.</a:t>
            </a:r>
            <a:endParaRPr lang="es-C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E6C240-2A0F-4BEC-8A7F-3F68B24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20-03-2024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C13D9-C115-43F1-A240-19FD5CBD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9</a:t>
            </a:fld>
            <a:endParaRPr lang="en-U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344B792-180C-45C2-AD21-1863E5477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9196" y="2803081"/>
            <a:ext cx="6551698" cy="1846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E98234-F5B9-4230-BF11-2DADC5F118B0}"/>
                  </a:ext>
                </a:extLst>
              </p:cNvPr>
              <p:cNvSpPr txBox="1"/>
              <p:nvPr/>
            </p:nvSpPr>
            <p:spPr>
              <a:xfrm>
                <a:off x="1034948" y="3506902"/>
                <a:ext cx="4439988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L" sz="2800" dirty="0"/>
                  <a:t>Duty </a:t>
                </a:r>
                <a:r>
                  <a:rPr lang="es-CL" sz="2800" dirty="0" err="1"/>
                  <a:t>Cycle</a:t>
                </a:r>
                <a:r>
                  <a:rPr lang="es-CL" sz="2800" dirty="0"/>
                  <a:t> </a:t>
                </a:r>
                <a14:m>
                  <m:oMath xmlns:m="http://schemas.openxmlformats.org/officeDocument/2006/math">
                    <m:r>
                      <a:rPr lang="es-CL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L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CL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s-CL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r>
                              <a:rPr lang="es-CL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s-CL" sz="2800" b="0" i="1" smtClean="0"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endParaRPr lang="es-CL" sz="28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2E98234-F5B9-4230-BF11-2DADC5F1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48" y="3506902"/>
                <a:ext cx="4439988" cy="737189"/>
              </a:xfrm>
              <a:prstGeom prst="rect">
                <a:avLst/>
              </a:prstGeom>
              <a:blipFill>
                <a:blip r:embed="rId5"/>
                <a:stretch>
                  <a:fillRect l="-2885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740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s_template">
  <a:themeElements>
    <a:clrScheme name="Personalizado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3D69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metropolis_template</Template>
  <TotalTime>8525</TotalTime>
  <Words>864</Words>
  <Application>Microsoft Office PowerPoint</Application>
  <PresentationFormat>Widescreen</PresentationFormat>
  <Paragraphs>174</Paragraphs>
  <Slides>21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Fira Sans</vt:lpstr>
      <vt:lpstr>Fira Sans Book</vt:lpstr>
      <vt:lpstr>Fira Sans Light</vt:lpstr>
      <vt:lpstr>metropolis_template</vt:lpstr>
      <vt:lpstr>Lab.1 -  Osciloscopio y circuito oscilador. </vt:lpstr>
      <vt:lpstr>Objetivos</vt:lpstr>
      <vt:lpstr>Teoria</vt:lpstr>
      <vt:lpstr>Niveles Lógicos – Tipos de Lógica</vt:lpstr>
      <vt:lpstr>Niveles Lógicos – Pulsos reales</vt:lpstr>
      <vt:lpstr>Niveles Lógicos</vt:lpstr>
      <vt:lpstr>Señal Digital</vt:lpstr>
      <vt:lpstr>Señal Digital – Duty Cycle (ciclo de trabajo)</vt:lpstr>
      <vt:lpstr>Señal Digital – Duty Cycle (ciclo de trabajo)</vt:lpstr>
      <vt:lpstr>Instrumentos</vt:lpstr>
      <vt:lpstr>Osciloscopio digital</vt:lpstr>
      <vt:lpstr>Osciloscopio Digital - Partes</vt:lpstr>
      <vt:lpstr>Osciloscopio Digital – Esquema interno</vt:lpstr>
      <vt:lpstr>Señal de trigger</vt:lpstr>
      <vt:lpstr>Revisar Datasheet del Osciloscopio</vt:lpstr>
      <vt:lpstr>Protoboard - Uso</vt:lpstr>
      <vt:lpstr>Protoboard – Conexiones permitidas</vt:lpstr>
      <vt:lpstr>Protoboard – Conexiones permitidas</vt:lpstr>
      <vt:lpstr>Recomendación – Uso de Fritzing</vt:lpstr>
      <vt:lpstr>Referencias</vt:lpstr>
      <vt:lpstr>Próxima clase:  Sistemas numéricos Lab.2 Conversión binaria a BCD - D7S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Panorámica</PresentationFormat>
  <Paragraphs>15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Atomización Ultrasónica. Parámetros y dinámica del fenómeno.</dc:title>
  <dc:creator>Josué D. Meneses Díaz</dc:creator>
  <cp:keywords/>
  <cp:lastModifiedBy>Josué Meneses Díaz</cp:lastModifiedBy>
  <cp:revision>344</cp:revision>
  <dcterms:created xsi:type="dcterms:W3CDTF">2019-12-03T01:04:10Z</dcterms:created>
  <dcterms:modified xsi:type="dcterms:W3CDTF">2024-04-09T01:13:00Z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..\bib\bibliografia.bib</vt:lpwstr>
  </property>
  <property fmtid="{D5CDD505-2E9C-101B-9397-08002B2CF9AE}" pid="3" name="date">
    <vt:lpwstr>26-11-2019</vt:lpwstr>
  </property>
</Properties>
</file>